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l" defTabSz="914400" eaLnBrk="1" fontAlgn="auto" hangingPunct="1" indent="0" latinLnBrk="0" lvl="0" marL="0" marR="0" rtl="0">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Cette approche de classification des données distingue +DHIS2 de nombreux logiciels classiques d'information sanitaire. Étant donné que chaque valeur de données dans DHIS2 +comporte ces +3 dimensions essentielles, indépendamment de toute source ou forme de collecte de données particulière, +de nombreuses sources de données différentes +peuvent donc être intégrées dans une base de données unique de DHIS2.</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En résumé, nous avons appris que +chaque valeur de données dans DHIS2 sera associée à au moins ces trois dimensions : +élément de données - le "quoi", +unité d'organisation - le "où" et +période - le "quand". Prises ensemble, ces dimensions sont considérées comme des "métadonnées" car elles fournissent un contexte aux valeurs de données et nous permettent de classer et d'analyser les données, ainsi que d'intégrer des données provenant de diverses sources.</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Dans la section +aperçu des fonctionnalités, nous avons appris que +DHIS2 est une plateforme web qui propose des outils pour +la collecte, +la validation, +l'analyse et +la présentation des données.</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Mais comment les données sont-elles organisées dans DHIS2 pour répondre à ces différents besoins ?</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Dans cette vidéo, nous allons examiner les +trois composantes ou dimensions de données associées à toutes les valeurs de données agrégées dans DHIS2. Elles correspondent aux +éléments de données+, aux +unités d'organisation+ et aux +périodes+.</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Ces trois dimensions sont appelées "métadonnées" dans DHIS2, étant donné qu'elles fournissent des informations que nous pouvons utiliser à des fins de classification et d'organisation des données. "Les "éléments de données" +représentent +ce qui est mesuré, les "unités d'organisation" +font référence à +l'endroit où les données ont été collectées, et les périodes +représentent la dimension +quand+.</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Même si les données sont régulièrement saisies via des applications de saisie, ces trois dimensions sont prédéfinies. +Prises ensemble, elles +fournissent un contexte approprié à la compréhension des données.</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l" defTabSz="914400" eaLnBrk="1" fontAlgn="auto" hangingPunct="1" indent="0" latinLnBrk="0" lvl="0" marL="0" marR="0" rtl="0">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Examinons l'exemple+ ci-dessous. Si vous avez une valeur de 39, cette valeur en elle-même ne nous donne pas assez de contexte. En associant les dimensions +"quoi", +"où" et +"quand" cette valeur, nous avons alors une meilleure idée de ce qu'elle représente.</a:t>
            </a:r>
            <a:r>
              <a:rPr lang="es-ES" strike="sngStrike" sz="1800">
                <a:effectLst/>
                <a:latin charset="0" panose="020B0604020202020204" pitchFamily="34" typeface="Arial"/>
                <a:ea charset="0" panose="020B0604020202020204" pitchFamily="34" typeface="Arial"/>
                <a:cs charset="0" panose="020F0502020204030203" pitchFamily="34" typeface="Lato"/>
              </a:rPr>
            </a:r>
            <a:r>
              <a:rPr lang="es-ES" sz="1800">
                <a:effectLst/>
                <a:latin charset="0" panose="020B0604020202020204" pitchFamily="34" typeface="Arial"/>
                <a:ea charset="0" panose="020B0604020202020204" pitchFamily="34" typeface="Arial"/>
                <a:cs charset="0" panose="020F0502020204030203" pitchFamily="34" typeface="Lato"/>
              </a:rPr>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Supposons que la valeur 39 +représente le nombre de +cas positifs de paludisme. Cela représente ce qui est mesuré, l'+élément de données ou la dimension "+quoi". Ces +cas ont été signalés au +centre de santé de Namchala+. Ceci constitue le cadre géographique, l'+Unité d'organisation ou la dimension +où+. Enfin, +nous devons ajouter un cadre temporel, dans ce cas, +"Octobre 2020", ce qui représente la +période ou la dimension "quand".</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En associant ces trois dimensions à la valeur des données, vous pouvez maintenant comprendre ce que cette valeur représente : </a:t>
            </a:r>
            <a:r>
              <a:rPr lang="en-US" sz="1800">
                <a:effectLst/>
                <a:latin charset="0" panose="020B0604020202020204" pitchFamily="34" typeface="Arial"/>
                <a:ea charset="0" panose="020B0604020202020204" pitchFamily="34" typeface="Arial"/>
              </a:rPr>
              <a:t>il y a eu 39 cas de +paludisme au +centre de santé de Namchala en +octobre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Les dimensions où, quoi et quand dans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a:buClr>
                <a:srgbClr val="008CCF"/>
              </a:buClr>
            </a:pPr>
            <a:r>
              <a:rPr lang="es-ES" sz="2400">
                <a:solidFill>
                  <a:schemeClr val="bg1"/>
                </a:solidFill>
              </a:rPr>
              <a:t>"Quoi"</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a:buClr>
                <a:srgbClr val="008CCF"/>
              </a:buClr>
            </a:pPr>
            <a:r>
              <a:rPr lang="es-ES" sz="2400">
                <a:solidFill>
                  <a:schemeClr val="bg1"/>
                </a:solidFill>
              </a:rPr>
              <a:t>"Où"</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a:buClr>
                <a:srgbClr val="008CCF"/>
              </a:buClr>
            </a:pPr>
            <a:r>
              <a:rPr lang="es-ES" sz="2400">
                <a:solidFill>
                  <a:schemeClr val="bg1"/>
                </a:solidFill>
              </a:rPr>
              <a:t>"Quand"</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l">
              <a:buClr>
                <a:srgbClr val="008CCF"/>
              </a:buClr>
            </a:pPr>
            <a:r>
              <a:rPr lang="es-ES" sz="2400"/>
              <a:t>Éléments de données</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a:buClr>
                <a:srgbClr val="008CCF"/>
              </a:buClr>
            </a:pPr>
            <a:r>
              <a:rPr lang="es-ES" sz="2400"/>
              <a:t>Périodes</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l" indent="-342900" marL="342900">
              <a:buClr>
                <a:srgbClr val="008CCF"/>
              </a:buClr>
              <a:buFont charset="0" panose="020B0604020202020204" pitchFamily="34" typeface="Arial"/>
              <a:buChar char="•"/>
            </a:pPr>
            <a:r>
              <a:rPr lang="es-ES" sz="2400"/>
              <a:t>Contexte</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l" indent="-342900" marL="342900">
              <a:buClr>
                <a:srgbClr val="008CCF"/>
              </a:buClr>
              <a:buFont charset="0" panose="020B0604020202020204" pitchFamily="34" typeface="Arial"/>
              <a:buChar char="•"/>
            </a:pPr>
            <a:r>
              <a:rPr lang="es-ES" sz="2400"/>
              <a:t>Classification</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l" indent="-342900" marL="342900">
              <a:buClr>
                <a:srgbClr val="008CCF"/>
              </a:buClr>
              <a:buFont charset="0" panose="020B0604020202020204" pitchFamily="34" typeface="Arial"/>
              <a:buChar char="•"/>
            </a:pPr>
            <a:r>
              <a:rPr lang="es-ES" sz="2400"/>
              <a:t>Analyse</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l" indent="-342900" marL="342900">
              <a:buClr>
                <a:srgbClr val="008CCF"/>
              </a:buClr>
              <a:buFont charset="0" panose="020B0604020202020204" pitchFamily="34" typeface="Arial"/>
              <a:buChar char="•"/>
            </a:pPr>
            <a:r>
              <a:rPr lang="es-ES" sz="2400"/>
              <a:t>Intégration</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t>"Quand"</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r>
              <a:rPr lang="es-ES" sz="2400"/>
              <a:t>"Où"</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a:buClr>
                <a:srgbClr val="008CCF"/>
              </a:buClr>
            </a:pPr>
            <a:r>
              <a:rPr lang="es-ES" sz="2400"/>
              <a:t>Élément de données</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a:buClr>
                <a:srgbClr val="008CCF"/>
              </a:buClr>
            </a:pPr>
            <a:r>
              <a:rPr lang="es-ES" sz="2400"/>
              <a:t>Unité d’organisation</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a:buClr>
                <a:srgbClr val="008CCF"/>
              </a:buClr>
            </a:pPr>
            <a:r>
              <a:rPr lang="es-ES" sz="2400"/>
              <a:t>Période</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a:buClr>
                <a:srgbClr val="008CCF"/>
              </a:buClr>
            </a:pPr>
            <a:r>
              <a:rPr lang="es-ES" sz="2400"/>
              <a:t>Collecte</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a:buClr>
                <a:srgbClr val="008CCF"/>
              </a:buClr>
            </a:pPr>
            <a:r>
              <a:rPr lang="es-ES" sz="2400"/>
              <a:t>Validation</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a:buClr>
                <a:srgbClr val="008CCF"/>
              </a:buClr>
            </a:pPr>
            <a:r>
              <a:rPr lang="es-ES" sz="2400"/>
              <a:t>Analyse</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a:buClr>
                <a:srgbClr val="008CCF"/>
              </a:buClr>
            </a:pPr>
            <a:r>
              <a:rPr lang="es-ES" sz="2400"/>
              <a:t>Présentation</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Comment les données sont-elles organisées dans DHIS2 ?</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Nous avons 3 composantes fondamentales</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l">
              <a:buClr>
                <a:srgbClr val="008CCF"/>
              </a:buClr>
            </a:pPr>
            <a:r>
              <a:rPr lang="es-ES" sz="2400"/>
              <a:t>Éléments de données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l">
              <a:buClr>
                <a:srgbClr val="008CCF"/>
              </a:buClr>
            </a:pPr>
            <a:r>
              <a:rPr lang="es-ES" sz="2400"/>
              <a:t>Unités d’organisation</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l">
              <a:buClr>
                <a:srgbClr val="008CCF"/>
              </a:buClr>
            </a:pPr>
            <a:r>
              <a:rPr lang="es-ES" sz="2400"/>
              <a:t>Périodes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Nous avons 3 composantes fondamentales</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l">
              <a:buClr>
                <a:srgbClr val="008CCF"/>
              </a:buClr>
            </a:pPr>
            <a:r>
              <a:rPr lang="es-ES" sz="2400"/>
              <a:t>Éléments de données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a:buClr>
                <a:srgbClr val="008CCF"/>
              </a:buClr>
            </a:pPr>
            <a:r>
              <a:rPr lang="es-ES" sz="2400"/>
              <a:t>Périodes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a:buClr>
                <a:srgbClr val="008CCF"/>
              </a:buClr>
            </a:pPr>
            <a:r>
              <a:rPr lang="es-ES" sz="2400">
                <a:solidFill>
                  <a:schemeClr val="bg1"/>
                </a:solidFill>
              </a:rPr>
              <a:t>"Quoi"</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a:buClr>
                <a:srgbClr val="008CCF"/>
              </a:buClr>
            </a:pPr>
            <a:r>
              <a:rPr lang="es-ES" sz="2400">
                <a:solidFill>
                  <a:schemeClr val="bg1"/>
                </a:solidFill>
              </a:rPr>
              <a:t>"Où"</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a:buClr>
                <a:srgbClr val="008CCF"/>
              </a:buClr>
            </a:pPr>
            <a:r>
              <a:rPr lang="es-ES" sz="2400">
                <a:solidFill>
                  <a:schemeClr val="bg1"/>
                </a:solidFill>
              </a:rPr>
              <a:t>"Quand"</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a:buClr>
                <a:srgbClr val="008CCF"/>
              </a:buClr>
              <a:buFont charset="0" panose="020B0604020202020204" pitchFamily="34" typeface="Arial"/>
              <a:buChar char="•"/>
            </a:pPr>
            <a:r>
              <a:rPr lang="es-ES" sz="2400"/>
              <a:t>Classer</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a:buClr>
                <a:srgbClr val="008CCF"/>
              </a:buClr>
              <a:buFont charset="0" panose="020B0604020202020204" pitchFamily="34" typeface="Arial"/>
              <a:buChar char="•"/>
            </a:pPr>
            <a:r>
              <a:rPr lang="es-ES" sz="2400"/>
              <a:t>Organiser</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Nous avons 3 composantes fondamentales</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a:buClr>
                <a:srgbClr val="008CCF"/>
              </a:buClr>
            </a:pPr>
            <a:r>
              <a:rPr lang="es-ES" sz="2400"/>
              <a:t>Périodes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t>"Quand"</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r>
              <a:rPr lang="es-ES" sz="2400"/>
              <a:t>"Où"</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Par exemple : Ajouter un contexte à une valeur de données</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Par exemple : Ajouter un contexte à une valeur de données</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a:buClr>
                <a:srgbClr val="008CCF"/>
              </a:buClr>
            </a:pPr>
            <a:r>
              <a:rPr lang="es-ES" sz="2400"/>
              <a:t>Élément de données</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a:buClr>
                <a:srgbClr val="008CCF"/>
              </a:buClr>
            </a:pPr>
            <a:r>
              <a:rPr lang="es-ES" sz="2400"/>
              <a:t>Unité d’organisation</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a:buClr>
                <a:srgbClr val="008CCF"/>
              </a:buClr>
            </a:pPr>
            <a:r>
              <a:rPr lang="es-ES" sz="2400"/>
              <a:t>Période</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l">
              <a:buClr>
                <a:srgbClr val="008CCF"/>
              </a:buClr>
            </a:pPr>
            <a:r>
              <a:rPr lang="es-ES" sz="2400">
                <a:solidFill>
                  <a:schemeClr val="accent1"/>
                </a:solidFill>
              </a:rPr>
              <a:t>Cas positifs de paludisme</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l">
              <a:buClr>
                <a:srgbClr val="008CCF"/>
              </a:buClr>
            </a:pPr>
            <a:r>
              <a:rPr lang="es-ES" sz="2400">
                <a:solidFill>
                  <a:schemeClr val="accent1"/>
                </a:solidFill>
              </a:rPr>
              <a:t>Centre de santé de Namchala</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l">
              <a:buClr>
                <a:srgbClr val="008CCF"/>
              </a:buClr>
            </a:pPr>
            <a:r>
              <a:rPr lang="es-ES" sz="2400">
                <a:solidFill>
                  <a:schemeClr val="accent1"/>
                </a:solidFill>
              </a:rPr>
              <a:t>Octobre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Exemple – les 3 composantes fondamentales</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